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57" r:id="rId7"/>
    <p:sldId id="261" r:id="rId8"/>
    <p:sldId id="260" r:id="rId9"/>
    <p:sldId id="259" r:id="rId10"/>
    <p:sldId id="263" r:id="rId11"/>
    <p:sldId id="266" r:id="rId12"/>
    <p:sldId id="265" r:id="rId13"/>
    <p:sldId id="276" r:id="rId14"/>
    <p:sldId id="277" r:id="rId15"/>
    <p:sldId id="267" r:id="rId16"/>
    <p:sldId id="274" r:id="rId17"/>
    <p:sldId id="275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1327759"/>
            <a:ext cx="4989629" cy="1929505"/>
          </a:xfrm>
        </p:spPr>
        <p:txBody>
          <a:bodyPr/>
          <a:lstStyle/>
          <a:p>
            <a:r>
              <a:rPr lang="en-US" sz="1800" dirty="0"/>
              <a:t>Building Effective Data Classification and Document Handling: </a:t>
            </a:r>
            <a:br>
              <a:rPr lang="en-US" sz="1800" dirty="0"/>
            </a:br>
            <a:r>
              <a:rPr lang="en-US" sz="1800" dirty="0"/>
              <a:t>A Comprehensive Approach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674" y="4240676"/>
            <a:ext cx="4989628" cy="8160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Gihan Shamike Liyanage</a:t>
            </a:r>
          </a:p>
          <a:p>
            <a:r>
              <a:rPr lang="en-US" dirty="0"/>
              <a:t>1142109​​</a:t>
            </a:r>
          </a:p>
          <a:p>
            <a:r>
              <a:rPr lang="en-US" dirty="0"/>
              <a:t>RSCH6016 -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1764309"/>
            <a:ext cx="7323836" cy="743753"/>
          </a:xfrm>
        </p:spPr>
        <p:txBody>
          <a:bodyPr/>
          <a:lstStyle/>
          <a:p>
            <a:r>
              <a:rPr lang="en-US" dirty="0"/>
              <a:t>Challenges in Data Classification and Handling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6692" y="2969350"/>
            <a:ext cx="5203079" cy="274650"/>
          </a:xfrm>
        </p:spPr>
        <p:txBody>
          <a:bodyPr/>
          <a:lstStyle/>
          <a:p>
            <a:r>
              <a:rPr lang="en-US" dirty="0"/>
              <a:t>Data Volume and Complexity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692" y="3315269"/>
            <a:ext cx="4673227" cy="1101731"/>
          </a:xfrm>
        </p:spPr>
        <p:txBody>
          <a:bodyPr/>
          <a:lstStyle/>
          <a:p>
            <a:r>
              <a:rPr lang="en-US" dirty="0"/>
              <a:t>Pose challenges in effectively classifying and handling vast amounts of data with diverse formats and structures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145265"/>
            <a:ext cx="4602277" cy="274650"/>
          </a:xfrm>
        </p:spPr>
        <p:txBody>
          <a:bodyPr/>
          <a:lstStyle/>
          <a:p>
            <a:r>
              <a:rPr lang="en-US" dirty="0"/>
              <a:t>Subjectivity and Consistency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6" y="3468289"/>
            <a:ext cx="4507388" cy="980961"/>
          </a:xfrm>
        </p:spPr>
        <p:txBody>
          <a:bodyPr/>
          <a:lstStyle/>
          <a:p>
            <a:r>
              <a:rPr lang="en-US" dirty="0"/>
              <a:t>Can impact data classification decisions across individuals or departments, highlighting the importance of clear guidelines and training.​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 Placeholder 47">
            <a:extLst>
              <a:ext uri="{FF2B5EF4-FFF2-40B4-BE49-F238E27FC236}">
                <a16:creationId xmlns:a16="http://schemas.microsoft.com/office/drawing/2014/main" id="{2272967A-36A8-5B3E-E742-1B8CF9E2E8C1}"/>
              </a:ext>
            </a:extLst>
          </p:cNvPr>
          <p:cNvSpPr txBox="1">
            <a:spLocks/>
          </p:cNvSpPr>
          <p:nvPr/>
        </p:nvSpPr>
        <p:spPr>
          <a:xfrm>
            <a:off x="916692" y="4213619"/>
            <a:ext cx="4673227" cy="274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Evolving Data</a:t>
            </a:r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4115D874-0A91-E7FA-DFD5-902A7A87F7F6}"/>
              </a:ext>
            </a:extLst>
          </p:cNvPr>
          <p:cNvSpPr txBox="1">
            <a:spLocks/>
          </p:cNvSpPr>
          <p:nvPr/>
        </p:nvSpPr>
        <p:spPr>
          <a:xfrm>
            <a:off x="916691" y="4554767"/>
            <a:ext cx="5104547" cy="1101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Presents difficulties in maintaining accurate and up-to-date data classification as new data types and sources continuously emerge.​</a:t>
            </a:r>
          </a:p>
          <a:p>
            <a:endParaRPr lang="en-US" dirty="0"/>
          </a:p>
        </p:txBody>
      </p:sp>
      <p:sp>
        <p:nvSpPr>
          <p:cNvPr id="4" name="Text Placeholder 47">
            <a:extLst>
              <a:ext uri="{FF2B5EF4-FFF2-40B4-BE49-F238E27FC236}">
                <a16:creationId xmlns:a16="http://schemas.microsoft.com/office/drawing/2014/main" id="{68EE7313-9462-F050-D1DE-489AECC2AD99}"/>
              </a:ext>
            </a:extLst>
          </p:cNvPr>
          <p:cNvSpPr txBox="1">
            <a:spLocks/>
          </p:cNvSpPr>
          <p:nvPr/>
        </p:nvSpPr>
        <p:spPr>
          <a:xfrm>
            <a:off x="6672447" y="4637279"/>
            <a:ext cx="4602278" cy="274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Compliance Requirements</a:t>
            </a:r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A9B72366-42D6-5323-9C24-B4B73906241B}"/>
              </a:ext>
            </a:extLst>
          </p:cNvPr>
          <p:cNvSpPr txBox="1">
            <a:spLocks/>
          </p:cNvSpPr>
          <p:nvPr/>
        </p:nvSpPr>
        <p:spPr>
          <a:xfrm>
            <a:off x="6672446" y="4962216"/>
            <a:ext cx="4973214" cy="1101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Encompass various regulations and industry standards that organizations must meet, adding complexity to data classification and handling efforts</a:t>
            </a:r>
          </a:p>
        </p:txBody>
      </p:sp>
      <p:sp>
        <p:nvSpPr>
          <p:cNvPr id="6" name="Text Placeholder 47">
            <a:extLst>
              <a:ext uri="{FF2B5EF4-FFF2-40B4-BE49-F238E27FC236}">
                <a16:creationId xmlns:a16="http://schemas.microsoft.com/office/drawing/2014/main" id="{EB280469-F3B8-769F-8A2C-330FDB859C28}"/>
              </a:ext>
            </a:extLst>
          </p:cNvPr>
          <p:cNvSpPr txBox="1">
            <a:spLocks/>
          </p:cNvSpPr>
          <p:nvPr/>
        </p:nvSpPr>
        <p:spPr>
          <a:xfrm>
            <a:off x="916692" y="5430803"/>
            <a:ext cx="4673227" cy="274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Privacy and Security</a:t>
            </a:r>
          </a:p>
        </p:txBody>
      </p:sp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D1CA329F-0DA6-D1B7-49A6-F9182D8B45C1}"/>
              </a:ext>
            </a:extLst>
          </p:cNvPr>
          <p:cNvSpPr txBox="1">
            <a:spLocks/>
          </p:cNvSpPr>
          <p:nvPr/>
        </p:nvSpPr>
        <p:spPr>
          <a:xfrm>
            <a:off x="916690" y="5722996"/>
            <a:ext cx="5018284" cy="1101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Concerns necessitate a delicate balance between classification for data protection and adhering to privacy and security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153658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0" y="760406"/>
            <a:ext cx="8916977" cy="579245"/>
          </a:xfrm>
        </p:spPr>
        <p:txBody>
          <a:bodyPr/>
          <a:lstStyle/>
          <a:p>
            <a:r>
              <a:rPr lang="en-US" dirty="0"/>
              <a:t>Best Practices for Effective Data Classification and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A85396-D6D0-CE89-593D-AF1D5D129A0F}"/>
              </a:ext>
            </a:extLst>
          </p:cNvPr>
          <p:cNvSpPr txBox="1"/>
          <p:nvPr/>
        </p:nvSpPr>
        <p:spPr>
          <a:xfrm>
            <a:off x="1535501" y="2483356"/>
            <a:ext cx="7313043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200" dirty="0">
                <a:solidFill>
                  <a:schemeClr val="bg1"/>
                </a:solidFill>
              </a:rPr>
              <a:t>Establish a Data Governance Framework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200" dirty="0">
                <a:solidFill>
                  <a:schemeClr val="bg1"/>
                </a:solidFill>
              </a:rPr>
              <a:t>Integrate Technology Solutions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200" dirty="0">
                <a:solidFill>
                  <a:schemeClr val="bg1"/>
                </a:solidFill>
              </a:rPr>
              <a:t>Training and Awareness Programs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200" dirty="0">
                <a:solidFill>
                  <a:schemeClr val="bg1"/>
                </a:solidFill>
              </a:rPr>
              <a:t>Continuous Evaluation and Improvement</a:t>
            </a:r>
            <a:endParaRPr lang="en-ZA" spc="200" dirty="0">
              <a:solidFill>
                <a:schemeClr val="bg1"/>
              </a:solidFill>
            </a:endParaRPr>
          </a:p>
        </p:txBody>
      </p: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92C0F89A-7558-306E-6180-A7F99CD1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1" b="901"/>
          <a:stretch/>
        </p:blipFill>
        <p:spPr>
          <a:xfrm>
            <a:off x="7974237" y="2101040"/>
            <a:ext cx="2757235" cy="27075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901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682" y="2691438"/>
            <a:ext cx="2103298" cy="210329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7068" y="2691438"/>
            <a:ext cx="2103298" cy="210329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35968" y="2691438"/>
            <a:ext cx="2103297" cy="2103297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857" y="1396370"/>
            <a:ext cx="9346616" cy="677782"/>
          </a:xfrm>
        </p:spPr>
        <p:txBody>
          <a:bodyPr/>
          <a:lstStyle/>
          <a:p>
            <a:r>
              <a:rPr lang="en-US" dirty="0"/>
              <a:t>Industry Standards and Frameworks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84922" y="3227921"/>
            <a:ext cx="1706965" cy="1048575"/>
          </a:xfrm>
        </p:spPr>
        <p:txBody>
          <a:bodyPr/>
          <a:lstStyle/>
          <a:p>
            <a:r>
              <a:rPr lang="en-US" dirty="0"/>
              <a:t>ISO/IEC 27001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14222" y="3146186"/>
            <a:ext cx="2068989" cy="1048575"/>
          </a:xfrm>
        </p:spPr>
        <p:txBody>
          <a:bodyPr/>
          <a:lstStyle/>
          <a:p>
            <a:r>
              <a:rPr lang="en-US" dirty="0"/>
              <a:t>NIST Cybersecurity Framework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40757" y="3177736"/>
            <a:ext cx="1907286" cy="1148944"/>
          </a:xfrm>
        </p:spPr>
        <p:txBody>
          <a:bodyPr/>
          <a:lstStyle/>
          <a:p>
            <a:r>
              <a:rPr lang="en-US" dirty="0"/>
              <a:t>COBIT and CIS Controls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0333" y="4920213"/>
            <a:ext cx="3392711" cy="1148945"/>
          </a:xfrm>
        </p:spPr>
        <p:txBody>
          <a:bodyPr/>
          <a:lstStyle/>
          <a:p>
            <a:r>
              <a:rPr lang="en-US" dirty="0"/>
              <a:t>Provides a systematic approach for organizations to establish, implement, maintain, and continually improve an information security management system.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98746" y="4940622"/>
            <a:ext cx="2899939" cy="1148945"/>
          </a:xfrm>
        </p:spPr>
        <p:txBody>
          <a:bodyPr/>
          <a:lstStyle/>
          <a:p>
            <a:r>
              <a:rPr lang="en-US" dirty="0"/>
              <a:t>Offers guidelines and best practices to manage and reduce cybersecurity risk, improve resilience, and enhance incident response capabilities.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05767" y="4920213"/>
            <a:ext cx="3163697" cy="1148945"/>
          </a:xfrm>
        </p:spPr>
        <p:txBody>
          <a:bodyPr/>
          <a:lstStyle/>
          <a:p>
            <a:r>
              <a:rPr lang="en-US" dirty="0"/>
              <a:t>Provide comprehensive frameworks for managing and securing information technology, including data classification and document handling processes.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014" y="621556"/>
            <a:ext cx="5124189" cy="49230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2037" y="1405540"/>
            <a:ext cx="5973166" cy="31389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200" dirty="0"/>
              <a:t>Effective data classification and document handling are crucial for data security and compliance.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200" dirty="0"/>
              <a:t>Organizations must prioritize data protection to safeguard sensitive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200" dirty="0"/>
              <a:t>Adopting best practices, leveraging industry standards, and continuous improvement are key to success.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r>
              <a:rPr lang="en-US" dirty="0"/>
              <a:t>Gihan Shamike Liyanage</a:t>
            </a:r>
          </a:p>
          <a:p>
            <a:r>
              <a:rPr lang="en-US" dirty="0"/>
              <a:t>[1142109​]</a:t>
            </a:r>
          </a:p>
          <a:p>
            <a:r>
              <a:rPr lang="en-US" dirty="0"/>
              <a:t>RSCH6016 - Capstone Project​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37284" y="1863500"/>
            <a:ext cx="2556579" cy="365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7284" y="2587296"/>
            <a:ext cx="5012520" cy="365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Approaches to Data Classification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7284" y="2221989"/>
            <a:ext cx="6626555" cy="365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Classification: Concepts and Importance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093" y="2942914"/>
            <a:ext cx="5246330" cy="365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Techniques for Document Handling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 Placeholder 40">
            <a:extLst>
              <a:ext uri="{FF2B5EF4-FFF2-40B4-BE49-F238E27FC236}">
                <a16:creationId xmlns:a16="http://schemas.microsoft.com/office/drawing/2014/main" id="{3DA77389-20B1-4781-ED49-E2EC9F3FCAF4}"/>
              </a:ext>
            </a:extLst>
          </p:cNvPr>
          <p:cNvSpPr txBox="1">
            <a:spLocks/>
          </p:cNvSpPr>
          <p:nvPr/>
        </p:nvSpPr>
        <p:spPr>
          <a:xfrm>
            <a:off x="3837284" y="3663657"/>
            <a:ext cx="6526939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 in Data Classification and Handling</a:t>
            </a:r>
          </a:p>
        </p:txBody>
      </p:sp>
      <p:sp>
        <p:nvSpPr>
          <p:cNvPr id="15" name="Text Placeholder 40">
            <a:extLst>
              <a:ext uri="{FF2B5EF4-FFF2-40B4-BE49-F238E27FC236}">
                <a16:creationId xmlns:a16="http://schemas.microsoft.com/office/drawing/2014/main" id="{F0BC3B31-AAA7-8C16-41CD-C55A5F7F1740}"/>
              </a:ext>
            </a:extLst>
          </p:cNvPr>
          <p:cNvSpPr txBox="1">
            <a:spLocks/>
          </p:cNvSpPr>
          <p:nvPr/>
        </p:nvSpPr>
        <p:spPr>
          <a:xfrm>
            <a:off x="3837284" y="4016716"/>
            <a:ext cx="8153433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Practices for Effective Data Classification and Handling</a:t>
            </a:r>
          </a:p>
        </p:txBody>
      </p:sp>
      <p:sp>
        <p:nvSpPr>
          <p:cNvPr id="16" name="Text Placeholder 40">
            <a:extLst>
              <a:ext uri="{FF2B5EF4-FFF2-40B4-BE49-F238E27FC236}">
                <a16:creationId xmlns:a16="http://schemas.microsoft.com/office/drawing/2014/main" id="{7434E3A6-0D82-1159-CA39-2BB9CF187052}"/>
              </a:ext>
            </a:extLst>
          </p:cNvPr>
          <p:cNvSpPr txBox="1">
            <a:spLocks/>
          </p:cNvSpPr>
          <p:nvPr/>
        </p:nvSpPr>
        <p:spPr>
          <a:xfrm>
            <a:off x="3837284" y="3310598"/>
            <a:ext cx="4906829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Control and Security</a:t>
            </a:r>
          </a:p>
        </p:txBody>
      </p:sp>
      <p:sp>
        <p:nvSpPr>
          <p:cNvPr id="17" name="Text Placeholder 40">
            <a:extLst>
              <a:ext uri="{FF2B5EF4-FFF2-40B4-BE49-F238E27FC236}">
                <a16:creationId xmlns:a16="http://schemas.microsoft.com/office/drawing/2014/main" id="{3BF3E8B1-EE2B-B0D6-F24A-85801C5E0D67}"/>
              </a:ext>
            </a:extLst>
          </p:cNvPr>
          <p:cNvSpPr txBox="1">
            <a:spLocks/>
          </p:cNvSpPr>
          <p:nvPr/>
        </p:nvSpPr>
        <p:spPr>
          <a:xfrm>
            <a:off x="3837284" y="4381841"/>
            <a:ext cx="569490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Industry Standards and Frameworks</a:t>
            </a:r>
          </a:p>
        </p:txBody>
      </p:sp>
      <p:sp>
        <p:nvSpPr>
          <p:cNvPr id="18" name="Text Placeholder 40">
            <a:extLst>
              <a:ext uri="{FF2B5EF4-FFF2-40B4-BE49-F238E27FC236}">
                <a16:creationId xmlns:a16="http://schemas.microsoft.com/office/drawing/2014/main" id="{5E279956-75EC-B387-0B77-7ADCBB9335E9}"/>
              </a:ext>
            </a:extLst>
          </p:cNvPr>
          <p:cNvSpPr txBox="1">
            <a:spLocks/>
          </p:cNvSpPr>
          <p:nvPr/>
        </p:nvSpPr>
        <p:spPr>
          <a:xfrm>
            <a:off x="3860093" y="4734900"/>
            <a:ext cx="2556579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0ABBBC08-1C57-3655-4320-AB5AC7CDDEEC}"/>
              </a:ext>
            </a:extLst>
          </p:cNvPr>
          <p:cNvSpPr txBox="1">
            <a:spLocks/>
          </p:cNvSpPr>
          <p:nvPr/>
        </p:nvSpPr>
        <p:spPr>
          <a:xfrm>
            <a:off x="3860093" y="5087959"/>
            <a:ext cx="2556579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61" y="1321719"/>
            <a:ext cx="4579970" cy="5380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536" y="2277374"/>
            <a:ext cx="6075522" cy="389051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1D5DB"/>
                </a:solidFill>
                <a:latin typeface="Söhne"/>
              </a:rPr>
              <a:t>W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elcome to our presentation on “</a:t>
            </a:r>
            <a:r>
              <a:rPr lang="en-US" sz="1800" b="0" i="0" dirty="0">
                <a:solidFill>
                  <a:schemeClr val="accent6"/>
                </a:solidFill>
                <a:effectLst/>
                <a:latin typeface="Söhne"/>
              </a:rPr>
              <a:t>Building Effective Data Classification and Document Handling: A Comprehensive Approach.</a:t>
            </a:r>
            <a:r>
              <a:rPr lang="en-US" sz="1800" dirty="0">
                <a:solidFill>
                  <a:srgbClr val="D1D5DB"/>
                </a:solidFill>
                <a:latin typeface="Söhne"/>
              </a:rPr>
              <a:t>”</a:t>
            </a:r>
            <a:endParaRPr lang="en-US" sz="18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In today's data-driven world, protecting sensitive information is paramount.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We will explore the importance of data classification and document handling to ensure security and compliance.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Let's dive into the key components of an effective approach.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Placeholder 4" descr="A person holding a pen over a stack of papers&#10;&#10;Description automatically generated">
            <a:extLst>
              <a:ext uri="{FF2B5EF4-FFF2-40B4-BE49-F238E27FC236}">
                <a16:creationId xmlns:a16="http://schemas.microsoft.com/office/drawing/2014/main" id="{BC45B01F-930F-3D4C-40BB-4DB5B01828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341" r="233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002" y="1771866"/>
            <a:ext cx="7239860" cy="580029"/>
          </a:xfrm>
        </p:spPr>
        <p:txBody>
          <a:bodyPr/>
          <a:lstStyle/>
          <a:p>
            <a:r>
              <a:rPr lang="en-US" dirty="0"/>
              <a:t>Data Classification: Concepts and Importance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16983" y="3164804"/>
            <a:ext cx="7028277" cy="3290454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classification involves categorizing data based on its </a:t>
            </a:r>
            <a:r>
              <a:rPr lang="en-US" dirty="0">
                <a:solidFill>
                  <a:schemeClr val="accent6"/>
                </a:solidFill>
              </a:rPr>
              <a:t>Sensitivity, Value, and Risk level</a:t>
            </a:r>
            <a:r>
              <a:rPr lang="en-US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Importance of data classification:</a:t>
            </a:r>
          </a:p>
          <a:p>
            <a:pPr lvl="2"/>
            <a:r>
              <a:rPr lang="en-US" sz="1800" spc="200" dirty="0">
                <a:solidFill>
                  <a:schemeClr val="bg1"/>
                </a:solidFill>
              </a:rPr>
              <a:t>Prioritize Security Measures</a:t>
            </a:r>
          </a:p>
          <a:p>
            <a:pPr lvl="2"/>
            <a:r>
              <a:rPr lang="en-US" sz="1800" spc="200" dirty="0">
                <a:solidFill>
                  <a:schemeClr val="bg1"/>
                </a:solidFill>
              </a:rPr>
              <a:t>Tailored Security Controls</a:t>
            </a:r>
          </a:p>
          <a:p>
            <a:pPr lvl="2"/>
            <a:r>
              <a:rPr lang="en-US" sz="1800" spc="200" dirty="0">
                <a:solidFill>
                  <a:schemeClr val="bg1"/>
                </a:solidFill>
              </a:rPr>
              <a:t>Data Handling Procedures</a:t>
            </a:r>
          </a:p>
          <a:p>
            <a:pPr lvl="2"/>
            <a:r>
              <a:rPr lang="en-US" sz="1800" spc="200" dirty="0">
                <a:solidFill>
                  <a:schemeClr val="bg1"/>
                </a:solidFill>
              </a:rPr>
              <a:t>Compliance with Regulations</a:t>
            </a:r>
            <a:endParaRPr lang="en-ZA" sz="1800" spc="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155" y="629752"/>
            <a:ext cx="8842075" cy="575890"/>
          </a:xfrm>
        </p:spPr>
        <p:txBody>
          <a:bodyPr/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Classification Methods and Techniques</a:t>
            </a:r>
            <a:endParaRPr lang="en-US" b="1" dirty="0"/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75" r="375"/>
          <a:stretch>
            <a:fillRect/>
          </a:stretch>
        </p:blipFill>
        <p:spPr>
          <a:xfrm>
            <a:off x="4204781" y="3288573"/>
            <a:ext cx="603504" cy="603504"/>
          </a:xfrm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9752" y="3391148"/>
            <a:ext cx="4970791" cy="348162"/>
          </a:xfrm>
        </p:spPr>
        <p:txBody>
          <a:bodyPr/>
          <a:lstStyle/>
          <a:p>
            <a:r>
              <a:rPr lang="en-US" dirty="0"/>
              <a:t>Context-Based Classification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95046" y="2129780"/>
            <a:ext cx="5971848" cy="636682"/>
          </a:xfrm>
        </p:spPr>
        <p:txBody>
          <a:bodyPr/>
          <a:lstStyle/>
          <a:p>
            <a:r>
              <a:rPr lang="en-US" dirty="0"/>
              <a:t>Analyzing data content using algorithms and pattern recognition.</a:t>
            </a:r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l="375" r="375"/>
          <a:stretch>
            <a:fillRect/>
          </a:stretch>
        </p:blipFill>
        <p:spPr>
          <a:xfrm>
            <a:off x="4204781" y="1732063"/>
            <a:ext cx="603504" cy="603504"/>
          </a:xfrm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95046" y="1880564"/>
            <a:ext cx="3961893" cy="348162"/>
          </a:xfrm>
        </p:spPr>
        <p:txBody>
          <a:bodyPr/>
          <a:lstStyle/>
          <a:p>
            <a:r>
              <a:rPr lang="en-US" dirty="0"/>
              <a:t>Content-Based Classification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95046" y="3640364"/>
            <a:ext cx="6161629" cy="636682"/>
          </a:xfr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Considering contextual factors such as source, purpose, and recipients.</a:t>
            </a:r>
            <a:endParaRPr lang="en-ZA" dirty="0"/>
          </a:p>
        </p:txBody>
      </p:sp>
      <p:pic>
        <p:nvPicPr>
          <p:cNvPr id="44" name="Picture Placeholder 43" descr="two people talking icon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/>
          <a:srcRect t="131" b="131"/>
          <a:stretch>
            <a:fillRect/>
          </a:stretch>
        </p:blipFill>
        <p:spPr>
          <a:xfrm>
            <a:off x="4204781" y="4845083"/>
            <a:ext cx="603504" cy="603504"/>
          </a:xfrm>
          <a:prstGeom prst="rect">
            <a:avLst/>
          </a:prstGeom>
        </p:spPr>
      </p:pic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98258" y="4865157"/>
            <a:ext cx="3981846" cy="348162"/>
          </a:xfrm>
        </p:spPr>
        <p:txBody>
          <a:bodyPr/>
          <a:lstStyle/>
          <a:p>
            <a:r>
              <a:rPr lang="en-US" dirty="0"/>
              <a:t>User-Based Classification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95046" y="5130246"/>
            <a:ext cx="5971848" cy="636682"/>
          </a:xfrm>
        </p:spPr>
        <p:txBody>
          <a:bodyPr/>
          <a:lstStyle/>
          <a:p>
            <a:r>
              <a:rPr lang="en-US" dirty="0"/>
              <a:t>Assigning classification based on the expertise of individuals</a:t>
            </a:r>
            <a:endParaRPr lang="en-ZA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708" y="1707336"/>
            <a:ext cx="7152533" cy="580030"/>
          </a:xfrm>
        </p:spPr>
        <p:txBody>
          <a:bodyPr/>
          <a:lstStyle/>
          <a:p>
            <a:r>
              <a:rPr lang="en-US" dirty="0"/>
              <a:t>Approaches to Data Classification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699" y="3489506"/>
            <a:ext cx="2640803" cy="365125"/>
          </a:xfrm>
        </p:spPr>
        <p:txBody>
          <a:bodyPr/>
          <a:lstStyle/>
          <a:p>
            <a:r>
              <a:rPr lang="en-US" dirty="0"/>
              <a:t>Data Loss Prevention (DLP) Systems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1721" y="5407823"/>
            <a:ext cx="2640803" cy="365125"/>
          </a:xfrm>
        </p:spPr>
        <p:txBody>
          <a:bodyPr/>
          <a:lstStyle/>
          <a:p>
            <a:r>
              <a:rPr lang="en-US" dirty="0"/>
              <a:t> Content Analysis Tools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31103" y="3493819"/>
            <a:ext cx="2640803" cy="365125"/>
          </a:xfrm>
        </p:spPr>
        <p:txBody>
          <a:bodyPr/>
          <a:lstStyle/>
          <a:p>
            <a:r>
              <a:rPr lang="en-US" dirty="0"/>
              <a:t>Machine Learning and AI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82001" y="5407821"/>
            <a:ext cx="2640803" cy="365125"/>
          </a:xfrm>
        </p:spPr>
        <p:txBody>
          <a:bodyPr/>
          <a:lstStyle/>
          <a:p>
            <a:r>
              <a:rPr lang="en-US" dirty="0"/>
              <a:t>Metadata Extraction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5A8BF039-B0B5-2782-5FAD-B7F2C4C1E2BB}"/>
              </a:ext>
            </a:extLst>
          </p:cNvPr>
          <p:cNvSpPr txBox="1">
            <a:spLocks/>
          </p:cNvSpPr>
          <p:nvPr/>
        </p:nvSpPr>
        <p:spPr>
          <a:xfrm>
            <a:off x="8556842" y="3429000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Governance Platform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986FAAB6-B16F-02FD-04BD-40D69E5E961F}"/>
              </a:ext>
            </a:extLst>
          </p:cNvPr>
          <p:cNvSpPr txBox="1">
            <a:spLocks/>
          </p:cNvSpPr>
          <p:nvPr/>
        </p:nvSpPr>
        <p:spPr>
          <a:xfrm>
            <a:off x="8556842" y="5407820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Classification Frameworks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0" y="760406"/>
            <a:ext cx="8916977" cy="579245"/>
          </a:xfrm>
        </p:spPr>
        <p:txBody>
          <a:bodyPr/>
          <a:lstStyle/>
          <a:p>
            <a:r>
              <a:rPr lang="en-US" dirty="0"/>
              <a:t>Techniques for Document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A85396-D6D0-CE89-593D-AF1D5D129A0F}"/>
              </a:ext>
            </a:extLst>
          </p:cNvPr>
          <p:cNvSpPr txBox="1"/>
          <p:nvPr/>
        </p:nvSpPr>
        <p:spPr>
          <a:xfrm>
            <a:off x="1509622" y="1790859"/>
            <a:ext cx="7313043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200" dirty="0">
                <a:solidFill>
                  <a:schemeClr val="bg1"/>
                </a:solidFill>
              </a:rPr>
              <a:t>Document lifecycle management stages: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1600" spc="200" dirty="0">
                <a:solidFill>
                  <a:schemeClr val="accent6"/>
                </a:solidFill>
                <a:latin typeface="+mj-lt"/>
              </a:rPr>
              <a:t>a) Creation and Capture</a:t>
            </a:r>
          </a:p>
          <a:p>
            <a:pPr algn="l">
              <a:lnSpc>
                <a:spcPct val="150000"/>
              </a:lnSpc>
            </a:pPr>
            <a:r>
              <a:rPr lang="en-US" sz="1600" spc="200" dirty="0">
                <a:solidFill>
                  <a:schemeClr val="accent6"/>
                </a:solidFill>
                <a:latin typeface="+mj-lt"/>
              </a:rPr>
              <a:t>	b) Storage and Retrieval</a:t>
            </a:r>
          </a:p>
          <a:p>
            <a:pPr algn="l">
              <a:lnSpc>
                <a:spcPct val="150000"/>
              </a:lnSpc>
            </a:pPr>
            <a:r>
              <a:rPr lang="en-US" sz="1600" spc="200" dirty="0">
                <a:solidFill>
                  <a:schemeClr val="accent6"/>
                </a:solidFill>
                <a:latin typeface="+mj-lt"/>
              </a:rPr>
              <a:t>	c) Preservation and Archiving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200" dirty="0">
                <a:solidFill>
                  <a:schemeClr val="bg1"/>
                </a:solidFill>
              </a:rPr>
              <a:t>Metadata and Document Tagging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200" dirty="0">
                <a:solidFill>
                  <a:schemeClr val="bg1"/>
                </a:solidFill>
              </a:rPr>
              <a:t>Document Versioning and Tracking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200" dirty="0">
                <a:solidFill>
                  <a:schemeClr val="bg1"/>
                </a:solidFill>
              </a:rPr>
              <a:t>Document Destruction and Disposal</a:t>
            </a:r>
            <a:endParaRPr lang="en-ZA" spc="200" dirty="0">
              <a:solidFill>
                <a:schemeClr val="bg1"/>
              </a:solidFill>
            </a:endParaRPr>
          </a:p>
        </p:txBody>
      </p: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BD4869BC-C538-2790-B337-4B52AF6AF5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38" r="16038"/>
          <a:stretch/>
        </p:blipFill>
        <p:spPr>
          <a:xfrm>
            <a:off x="7441781" y="1697230"/>
            <a:ext cx="3527091" cy="34635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014468"/>
            <a:ext cx="7323836" cy="743753"/>
          </a:xfrm>
        </p:spPr>
        <p:txBody>
          <a:bodyPr/>
          <a:lstStyle/>
          <a:p>
            <a:r>
              <a:rPr lang="en-US" dirty="0"/>
              <a:t>Access Control and Security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6692" y="3219509"/>
            <a:ext cx="5203079" cy="274650"/>
          </a:xfrm>
        </p:spPr>
        <p:txBody>
          <a:bodyPr/>
          <a:lstStyle/>
          <a:p>
            <a:r>
              <a:rPr lang="en-US" dirty="0"/>
              <a:t>Role-Based Access Control (RBAC)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692" y="3565428"/>
            <a:ext cx="4172533" cy="1101731"/>
          </a:xfrm>
        </p:spPr>
        <p:txBody>
          <a:bodyPr/>
          <a:lstStyle/>
          <a:p>
            <a:r>
              <a:rPr lang="en-US" dirty="0"/>
              <a:t>Method of granting permissions to users based on their assigned roles within an organization.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128006"/>
            <a:ext cx="4602277" cy="274650"/>
          </a:xfrm>
        </p:spPr>
        <p:txBody>
          <a:bodyPr/>
          <a:lstStyle/>
          <a:p>
            <a:r>
              <a:rPr lang="en-US" dirty="0"/>
              <a:t>Data Encryption and Data Loss Prevention (DLP)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702134"/>
            <a:ext cx="4172533" cy="980961"/>
          </a:xfrm>
        </p:spPr>
        <p:txBody>
          <a:bodyPr/>
          <a:lstStyle/>
          <a:p>
            <a:r>
              <a:rPr lang="en-US" dirty="0"/>
              <a:t>Security measures to protect sensitive data from unauthorized access and prevent data leaks.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 Placeholder 47">
            <a:extLst>
              <a:ext uri="{FF2B5EF4-FFF2-40B4-BE49-F238E27FC236}">
                <a16:creationId xmlns:a16="http://schemas.microsoft.com/office/drawing/2014/main" id="{2272967A-36A8-5B3E-E742-1B8CF9E2E8C1}"/>
              </a:ext>
            </a:extLst>
          </p:cNvPr>
          <p:cNvSpPr txBox="1">
            <a:spLocks/>
          </p:cNvSpPr>
          <p:nvPr/>
        </p:nvSpPr>
        <p:spPr>
          <a:xfrm>
            <a:off x="916692" y="4778015"/>
            <a:ext cx="4673227" cy="274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Authentication and Authorization Mechanisms</a:t>
            </a:r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4115D874-0A91-E7FA-DFD5-902A7A87F7F6}"/>
              </a:ext>
            </a:extLst>
          </p:cNvPr>
          <p:cNvSpPr txBox="1">
            <a:spLocks/>
          </p:cNvSpPr>
          <p:nvPr/>
        </p:nvSpPr>
        <p:spPr>
          <a:xfrm>
            <a:off x="916692" y="5400149"/>
            <a:ext cx="4172533" cy="1101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Ensure that only authorized users can access specific resources and perform certain actions within an organization's systems.</a:t>
            </a:r>
          </a:p>
        </p:txBody>
      </p:sp>
      <p:sp>
        <p:nvSpPr>
          <p:cNvPr id="4" name="Text Placeholder 47">
            <a:extLst>
              <a:ext uri="{FF2B5EF4-FFF2-40B4-BE49-F238E27FC236}">
                <a16:creationId xmlns:a16="http://schemas.microsoft.com/office/drawing/2014/main" id="{68EE7313-9462-F050-D1DE-489AECC2AD99}"/>
              </a:ext>
            </a:extLst>
          </p:cNvPr>
          <p:cNvSpPr txBox="1">
            <a:spLocks/>
          </p:cNvSpPr>
          <p:nvPr/>
        </p:nvSpPr>
        <p:spPr>
          <a:xfrm>
            <a:off x="6672448" y="4898781"/>
            <a:ext cx="5203079" cy="274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Training and Awareness</a:t>
            </a:r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A9B72366-42D6-5323-9C24-B4B73906241B}"/>
              </a:ext>
            </a:extLst>
          </p:cNvPr>
          <p:cNvSpPr txBox="1">
            <a:spLocks/>
          </p:cNvSpPr>
          <p:nvPr/>
        </p:nvSpPr>
        <p:spPr>
          <a:xfrm>
            <a:off x="6672448" y="5289808"/>
            <a:ext cx="4172533" cy="1101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Educate employees about data handling best practices, security protocols, and potential threats to foster a security-conscious culture.</a:t>
            </a:r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684" y="875038"/>
            <a:ext cx="5512280" cy="918377"/>
          </a:xfrm>
        </p:spPr>
        <p:txBody>
          <a:bodyPr/>
          <a:lstStyle/>
          <a:p>
            <a:r>
              <a:rPr lang="en-US" noProof="0" dirty="0"/>
              <a:t>Compliance and Legal Considerations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255" y="1957899"/>
            <a:ext cx="8825580" cy="1072345"/>
          </a:xfrm>
        </p:spPr>
        <p:txBody>
          <a:bodyPr/>
          <a:lstStyle/>
          <a:p>
            <a:r>
              <a:rPr lang="en-US" sz="1800" dirty="0"/>
              <a:t>Data Privacy Regulations (e.g., GDPR, CCPA)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86452" y="2652627"/>
            <a:ext cx="758468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DBA34AEF-5631-DF63-531A-64D0C224A4C7}"/>
              </a:ext>
            </a:extLst>
          </p:cNvPr>
          <p:cNvSpPr txBox="1">
            <a:spLocks/>
          </p:cNvSpPr>
          <p:nvPr/>
        </p:nvSpPr>
        <p:spPr>
          <a:xfrm>
            <a:off x="886451" y="3460159"/>
            <a:ext cx="8076391" cy="107234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Industry-Specific Compliance Requirements</a:t>
            </a:r>
          </a:p>
        </p:txBody>
      </p:sp>
      <p:sp>
        <p:nvSpPr>
          <p:cNvPr id="28" name="Text Placeholder 34">
            <a:extLst>
              <a:ext uri="{FF2B5EF4-FFF2-40B4-BE49-F238E27FC236}">
                <a16:creationId xmlns:a16="http://schemas.microsoft.com/office/drawing/2014/main" id="{2573EE51-B793-89E5-5724-02D0F76620BC}"/>
              </a:ext>
            </a:extLst>
          </p:cNvPr>
          <p:cNvSpPr txBox="1">
            <a:spLocks/>
          </p:cNvSpPr>
          <p:nvPr/>
        </p:nvSpPr>
        <p:spPr>
          <a:xfrm>
            <a:off x="919649" y="4254312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C14160-29DA-6EEA-860B-98DBC8EEC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19649" y="4154887"/>
            <a:ext cx="742209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B7762E5-D138-8ABB-84E7-D834A9E9DD1A}"/>
              </a:ext>
            </a:extLst>
          </p:cNvPr>
          <p:cNvSpPr txBox="1">
            <a:spLocks/>
          </p:cNvSpPr>
          <p:nvPr/>
        </p:nvSpPr>
        <p:spPr>
          <a:xfrm>
            <a:off x="886452" y="4741482"/>
            <a:ext cx="8438700" cy="107234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Records Management and Retention Policies</a:t>
            </a:r>
          </a:p>
        </p:txBody>
      </p:sp>
      <p:sp>
        <p:nvSpPr>
          <p:cNvPr id="31" name="Text Placeholder 34">
            <a:extLst>
              <a:ext uri="{FF2B5EF4-FFF2-40B4-BE49-F238E27FC236}">
                <a16:creationId xmlns:a16="http://schemas.microsoft.com/office/drawing/2014/main" id="{E24B918A-402C-398C-347D-68CB7510BC5C}"/>
              </a:ext>
            </a:extLst>
          </p:cNvPr>
          <p:cNvSpPr txBox="1">
            <a:spLocks/>
          </p:cNvSpPr>
          <p:nvPr/>
        </p:nvSpPr>
        <p:spPr>
          <a:xfrm>
            <a:off x="919649" y="5535635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AE558D-9FF5-FB00-3188-F534D7B6A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19649" y="5436210"/>
            <a:ext cx="761187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68C0B6F-30CD-6515-4D63-597175E4DE22}"/>
              </a:ext>
            </a:extLst>
          </p:cNvPr>
          <p:cNvSpPr txBox="1"/>
          <p:nvPr/>
        </p:nvSpPr>
        <p:spPr>
          <a:xfrm>
            <a:off x="886449" y="4155704"/>
            <a:ext cx="9025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Regulations and standards tailored to specific sectors (e.g., healthcare, finance) that organizations must adhere to regarding data classification and document handling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14A1EA-C07B-8F95-2297-BE7EA428095B}"/>
              </a:ext>
            </a:extLst>
          </p:cNvPr>
          <p:cNvSpPr txBox="1"/>
          <p:nvPr/>
        </p:nvSpPr>
        <p:spPr>
          <a:xfrm>
            <a:off x="919648" y="5505579"/>
            <a:ext cx="8310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Essential for organizations to systematically organize, store, and dispose of documents, ensuring compliance with legal and regulatory obligations while maintaining data integrity throughout its lifecycle.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4FE497-4606-4E8F-FFD7-312539B37D1F}"/>
              </a:ext>
            </a:extLst>
          </p:cNvPr>
          <p:cNvSpPr txBox="1"/>
          <p:nvPr/>
        </p:nvSpPr>
        <p:spPr>
          <a:xfrm>
            <a:off x="853255" y="2691525"/>
            <a:ext cx="9025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GDPR (General Data Protection Regulation) and CCPA (California Consumer Privacy Act) set strict guidelines for organizations to protect individuals' personal data and ensure privacy rights are upheld</a:t>
            </a:r>
          </a:p>
        </p:txBody>
      </p: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347</TotalTime>
  <Words>758</Words>
  <Application>Microsoft Office PowerPoint</Application>
  <PresentationFormat>Widescreen</PresentationFormat>
  <Paragraphs>112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 Bold</vt:lpstr>
      <vt:lpstr>Courier New</vt:lpstr>
      <vt:lpstr>Daytona Pro Light</vt:lpstr>
      <vt:lpstr>Söhne</vt:lpstr>
      <vt:lpstr>Office Theme</vt:lpstr>
      <vt:lpstr>Building Effective Data Classification and Document Handling:  A Comprehensive Approach</vt:lpstr>
      <vt:lpstr>Agenda</vt:lpstr>
      <vt:lpstr>Introduction</vt:lpstr>
      <vt:lpstr>Data Classification: Concepts and Importance</vt:lpstr>
      <vt:lpstr>Classification Methods and Techniques</vt:lpstr>
      <vt:lpstr>Approaches to Data Classification</vt:lpstr>
      <vt:lpstr>Techniques for Document Handling</vt:lpstr>
      <vt:lpstr>Access Control and Security</vt:lpstr>
      <vt:lpstr>Compliance and Legal Considerations</vt:lpstr>
      <vt:lpstr>Challenges in Data Classification and Handling</vt:lpstr>
      <vt:lpstr>Best Practices for Effective Data Classification and Handling</vt:lpstr>
      <vt:lpstr>Industry Standards and Frameworks</vt:lpstr>
      <vt:lpstr>Conclusion</vt:lpstr>
      <vt:lpstr>Thank you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Effective Data Classification and Document Handling:  A Comprehensive Approach</dc:title>
  <dc:creator>Liyanage, Gihan Shamike</dc:creator>
  <cp:lastModifiedBy>Liyanage, Gihan Shamike</cp:lastModifiedBy>
  <cp:revision>11</cp:revision>
  <dcterms:created xsi:type="dcterms:W3CDTF">2023-08-07T18:06:52Z</dcterms:created>
  <dcterms:modified xsi:type="dcterms:W3CDTF">2023-08-10T04:40:41Z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